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TT Octosquares Compressed Bold" charset="1" panose="02010001040000080307"/>
      <p:regular r:id="rId10"/>
    </p:embeddedFont>
    <p:embeddedFont>
      <p:font typeface="TT Chocolates Bold Italics" charset="1" panose="02000803030000090003"/>
      <p:regular r:id="rId11"/>
    </p:embeddedFont>
    <p:embeddedFont>
      <p:font typeface="Roller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583317" y="-7477538"/>
            <a:ext cx="26883134" cy="19094319"/>
          </a:xfrm>
          <a:custGeom>
            <a:avLst/>
            <a:gdLst/>
            <a:ahLst/>
            <a:cxnLst/>
            <a:rect r="r" b="b" t="t" l="l"/>
            <a:pathLst>
              <a:path h="19094319" w="26883134">
                <a:moveTo>
                  <a:pt x="0" y="0"/>
                </a:moveTo>
                <a:lnTo>
                  <a:pt x="26883134" y="0"/>
                </a:lnTo>
                <a:lnTo>
                  <a:pt x="26883134" y="19094319"/>
                </a:lnTo>
                <a:lnTo>
                  <a:pt x="0" y="19094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02063" y="8436068"/>
            <a:ext cx="4941937" cy="943461"/>
            <a:chOff x="0" y="0"/>
            <a:chExt cx="6589249" cy="12579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89249" cy="1257948"/>
            </a:xfrm>
            <a:custGeom>
              <a:avLst/>
              <a:gdLst/>
              <a:ahLst/>
              <a:cxnLst/>
              <a:rect r="r" b="b" t="t" l="l"/>
              <a:pathLst>
                <a:path h="1257948" w="6589249">
                  <a:moveTo>
                    <a:pt x="0" y="0"/>
                  </a:moveTo>
                  <a:lnTo>
                    <a:pt x="6589249" y="0"/>
                  </a:lnTo>
                  <a:lnTo>
                    <a:pt x="6589249" y="1257948"/>
                  </a:lnTo>
                  <a:lnTo>
                    <a:pt x="0" y="1257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27039"/>
              <a:ext cx="5324239" cy="754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8"/>
                </a:lnSpc>
              </a:pPr>
              <a:r>
                <a:rPr lang="en-US" b="true" sz="3463" spc="533">
                  <a:solidFill>
                    <a:srgbClr val="232E54"/>
                  </a:solidFill>
                  <a:latin typeface="TT Octosquares Compressed Bold"/>
                  <a:ea typeface="TT Octosquares Compressed Bold"/>
                  <a:cs typeface="TT Octosquares Compressed Bold"/>
                  <a:sym typeface="TT Octosquares Compressed Bold"/>
                </a:rPr>
                <a:t>the_forest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7864" y="2856230"/>
            <a:ext cx="13899827" cy="466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Core Goal: Robust relational database for reservation management the hotel.</a:t>
            </a:r>
          </a:p>
          <a:p>
            <a:pPr algn="just">
              <a:lnSpc>
                <a:spcPts val="6159"/>
              </a:lnSpc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Key Pillars:</a:t>
            </a:r>
          </a:p>
          <a:p>
            <a:pPr algn="just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Data Integrity (ACID)</a:t>
            </a:r>
          </a:p>
          <a:p>
            <a:pPr algn="just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F</a:t>
            </a: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orensic Auditing (JSON)</a:t>
            </a:r>
          </a:p>
          <a:p>
            <a:pPr algn="just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Concurrency Control (No overbooking)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1516" y="770816"/>
            <a:ext cx="14244969" cy="180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1"/>
              </a:lnSpc>
            </a:pPr>
            <a:r>
              <a:rPr lang="en-US" sz="7002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DATABASE MANAGEMENT SYSTEM</a:t>
            </a:r>
          </a:p>
          <a:p>
            <a:pPr algn="ctr">
              <a:lnSpc>
                <a:spcPts val="1715"/>
              </a:lnSpc>
            </a:pPr>
            <a:r>
              <a:rPr lang="en-US" sz="2199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 </a:t>
            </a:r>
          </a:p>
          <a:p>
            <a:pPr algn="ctr">
              <a:lnSpc>
                <a:spcPts val="5461"/>
              </a:lnSpc>
            </a:pPr>
            <a:r>
              <a:rPr lang="en-US" sz="7002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HOTEL "THE FOREST"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10126" y="3792161"/>
            <a:ext cx="7749224" cy="2702677"/>
            <a:chOff x="0" y="0"/>
            <a:chExt cx="10332299" cy="36035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41899" cy="3603570"/>
            </a:xfrm>
            <a:custGeom>
              <a:avLst/>
              <a:gdLst/>
              <a:ahLst/>
              <a:cxnLst/>
              <a:rect r="r" b="b" t="t" l="l"/>
              <a:pathLst>
                <a:path h="3603570" w="6841899">
                  <a:moveTo>
                    <a:pt x="0" y="0"/>
                  </a:moveTo>
                  <a:lnTo>
                    <a:pt x="6841899" y="0"/>
                  </a:lnTo>
                  <a:lnTo>
                    <a:pt x="6841899" y="3603570"/>
                  </a:lnTo>
                  <a:lnTo>
                    <a:pt x="0" y="3603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785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43061" y="1987155"/>
              <a:ext cx="5289238" cy="1616415"/>
            </a:xfrm>
            <a:custGeom>
              <a:avLst/>
              <a:gdLst/>
              <a:ahLst/>
              <a:cxnLst/>
              <a:rect r="r" b="b" t="t" l="l"/>
              <a:pathLst>
                <a:path h="1616415" w="5289238">
                  <a:moveTo>
                    <a:pt x="0" y="0"/>
                  </a:moveTo>
                  <a:lnTo>
                    <a:pt x="5289238" y="0"/>
                  </a:lnTo>
                  <a:lnTo>
                    <a:pt x="5289238" y="1616415"/>
                  </a:lnTo>
                  <a:lnTo>
                    <a:pt x="0" y="1616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6489" t="-165758" r="-1150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474789" y="8976403"/>
            <a:ext cx="3697691" cy="1139147"/>
          </a:xfrm>
          <a:custGeom>
            <a:avLst/>
            <a:gdLst/>
            <a:ahLst/>
            <a:cxnLst/>
            <a:rect r="r" b="b" t="t" l="l"/>
            <a:pathLst>
              <a:path h="1139147" w="3697691">
                <a:moveTo>
                  <a:pt x="0" y="0"/>
                </a:moveTo>
                <a:lnTo>
                  <a:pt x="3697691" y="0"/>
                </a:lnTo>
                <a:lnTo>
                  <a:pt x="3697691" y="1139147"/>
                </a:lnTo>
                <a:lnTo>
                  <a:pt x="0" y="1139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056" t="-33681" r="-65210" b="-84715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674" y="8436068"/>
            <a:ext cx="1711752" cy="1869982"/>
          </a:xfrm>
          <a:custGeom>
            <a:avLst/>
            <a:gdLst/>
            <a:ahLst/>
            <a:cxnLst/>
            <a:rect r="r" b="b" t="t" l="l"/>
            <a:pathLst>
              <a:path h="1869982" w="1711752">
                <a:moveTo>
                  <a:pt x="0" y="0"/>
                </a:moveTo>
                <a:lnTo>
                  <a:pt x="1711752" y="0"/>
                </a:lnTo>
                <a:lnTo>
                  <a:pt x="1711752" y="1869982"/>
                </a:lnTo>
                <a:lnTo>
                  <a:pt x="0" y="1869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906980" y="-8509441"/>
            <a:ext cx="32983771" cy="23427426"/>
          </a:xfrm>
          <a:custGeom>
            <a:avLst/>
            <a:gdLst/>
            <a:ahLst/>
            <a:cxnLst/>
            <a:rect r="r" b="b" t="t" l="l"/>
            <a:pathLst>
              <a:path h="23427426" w="32983771">
                <a:moveTo>
                  <a:pt x="0" y="0"/>
                </a:moveTo>
                <a:lnTo>
                  <a:pt x="32983770" y="0"/>
                </a:lnTo>
                <a:lnTo>
                  <a:pt x="32983770" y="23427426"/>
                </a:lnTo>
                <a:lnTo>
                  <a:pt x="0" y="2342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07331" y="8976403"/>
            <a:ext cx="4941937" cy="943461"/>
            <a:chOff x="0" y="0"/>
            <a:chExt cx="6589249" cy="12579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89249" cy="1257948"/>
            </a:xfrm>
            <a:custGeom>
              <a:avLst/>
              <a:gdLst/>
              <a:ahLst/>
              <a:cxnLst/>
              <a:rect r="r" b="b" t="t" l="l"/>
              <a:pathLst>
                <a:path h="1257948" w="6589249">
                  <a:moveTo>
                    <a:pt x="0" y="0"/>
                  </a:moveTo>
                  <a:lnTo>
                    <a:pt x="6589249" y="0"/>
                  </a:lnTo>
                  <a:lnTo>
                    <a:pt x="6589249" y="1257948"/>
                  </a:lnTo>
                  <a:lnTo>
                    <a:pt x="0" y="1257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27039"/>
              <a:ext cx="5324239" cy="754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8"/>
                </a:lnSpc>
              </a:pPr>
              <a:r>
                <a:rPr lang="en-US" b="true" sz="3463" spc="533">
                  <a:solidFill>
                    <a:srgbClr val="232E54"/>
                  </a:solidFill>
                  <a:latin typeface="TT Octosquares Compressed Bold"/>
                  <a:ea typeface="TT Octosquares Compressed Bold"/>
                  <a:cs typeface="TT Octosquares Compressed Bold"/>
                  <a:sym typeface="TT Octosquares Compressed Bold"/>
                </a:rPr>
                <a:t>diagram_er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474789" y="8976403"/>
            <a:ext cx="3697691" cy="1139147"/>
          </a:xfrm>
          <a:custGeom>
            <a:avLst/>
            <a:gdLst/>
            <a:ahLst/>
            <a:cxnLst/>
            <a:rect r="r" b="b" t="t" l="l"/>
            <a:pathLst>
              <a:path h="1139147" w="3697691">
                <a:moveTo>
                  <a:pt x="0" y="0"/>
                </a:moveTo>
                <a:lnTo>
                  <a:pt x="3697691" y="0"/>
                </a:lnTo>
                <a:lnTo>
                  <a:pt x="3697691" y="1139147"/>
                </a:lnTo>
                <a:lnTo>
                  <a:pt x="0" y="1139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056" t="-33681" r="-65210" b="-8471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674" y="8436068"/>
            <a:ext cx="1711752" cy="1869982"/>
          </a:xfrm>
          <a:custGeom>
            <a:avLst/>
            <a:gdLst/>
            <a:ahLst/>
            <a:cxnLst/>
            <a:rect r="r" b="b" t="t" l="l"/>
            <a:pathLst>
              <a:path h="1869982" w="1711752">
                <a:moveTo>
                  <a:pt x="0" y="0"/>
                </a:moveTo>
                <a:lnTo>
                  <a:pt x="1711752" y="0"/>
                </a:lnTo>
                <a:lnTo>
                  <a:pt x="1711752" y="1869982"/>
                </a:lnTo>
                <a:lnTo>
                  <a:pt x="0" y="1869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5271" y="232377"/>
            <a:ext cx="9027446" cy="8203692"/>
          </a:xfrm>
          <a:custGeom>
            <a:avLst/>
            <a:gdLst/>
            <a:ahLst/>
            <a:cxnLst/>
            <a:rect r="r" b="b" t="t" l="l"/>
            <a:pathLst>
              <a:path h="8203692" w="9027446">
                <a:moveTo>
                  <a:pt x="0" y="0"/>
                </a:moveTo>
                <a:lnTo>
                  <a:pt x="9027446" y="0"/>
                </a:lnTo>
                <a:lnTo>
                  <a:pt x="9027446" y="8203691"/>
                </a:lnTo>
                <a:lnTo>
                  <a:pt x="0" y="8203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25762" y="982596"/>
            <a:ext cx="7981663" cy="222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3"/>
              </a:lnSpc>
            </a:pPr>
            <a:r>
              <a:rPr lang="en-US" sz="8401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ARCHITECTURE &amp; DATA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4312" y="3128072"/>
            <a:ext cx="7222212" cy="626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3600" i="true" spc="28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Standards: 3rd Normal Form (3NF).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5040"/>
              </a:lnSpc>
            </a:pPr>
            <a:r>
              <a:rPr lang="en-US" b="true" sz="3600" i="true" spc="28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Main Entities: Reservations (Transactional), Guests (Master), Rooms (Master), Audit Logs (System).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 i="true" spc="28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Design Highlight: Separation of catalog tables (room_types, </a:t>
            </a:r>
            <a:r>
              <a:rPr lang="en-US" b="true" sz="3600" i="true" spc="28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roles) to avoid redundancyArchitecture &amp; Data Design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583317" y="-7477538"/>
            <a:ext cx="26883134" cy="19094319"/>
          </a:xfrm>
          <a:custGeom>
            <a:avLst/>
            <a:gdLst/>
            <a:ahLst/>
            <a:cxnLst/>
            <a:rect r="r" b="b" t="t" l="l"/>
            <a:pathLst>
              <a:path h="19094319" w="26883134">
                <a:moveTo>
                  <a:pt x="0" y="0"/>
                </a:moveTo>
                <a:lnTo>
                  <a:pt x="26883134" y="0"/>
                </a:lnTo>
                <a:lnTo>
                  <a:pt x="26883134" y="19094319"/>
                </a:lnTo>
                <a:lnTo>
                  <a:pt x="0" y="19094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26644" y="8899329"/>
            <a:ext cx="4941937" cy="943461"/>
            <a:chOff x="0" y="0"/>
            <a:chExt cx="6589249" cy="12579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89249" cy="1257948"/>
            </a:xfrm>
            <a:custGeom>
              <a:avLst/>
              <a:gdLst/>
              <a:ahLst/>
              <a:cxnLst/>
              <a:rect r="r" b="b" t="t" l="l"/>
              <a:pathLst>
                <a:path h="1257948" w="6589249">
                  <a:moveTo>
                    <a:pt x="0" y="0"/>
                  </a:moveTo>
                  <a:lnTo>
                    <a:pt x="6589249" y="0"/>
                  </a:lnTo>
                  <a:lnTo>
                    <a:pt x="6589249" y="1257948"/>
                  </a:lnTo>
                  <a:lnTo>
                    <a:pt x="0" y="1257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27039"/>
              <a:ext cx="5324239" cy="754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48"/>
                </a:lnSpc>
              </a:pPr>
              <a:r>
                <a:rPr lang="en-US" b="true" sz="3463" spc="533">
                  <a:solidFill>
                    <a:srgbClr val="232E54"/>
                  </a:solidFill>
                  <a:latin typeface="TT Octosquares Compressed Bold"/>
                  <a:ea typeface="TT Octosquares Compressed Bold"/>
                  <a:cs typeface="TT Octosquares Compressed Bold"/>
                  <a:sym typeface="TT Octosquares Compressed Bold"/>
                </a:rPr>
                <a:t>trigger_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2675" y="2318478"/>
            <a:ext cx="13081555" cy="597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ACID Transactions: </a:t>
            </a:r>
          </a:p>
          <a:p>
            <a:pPr algn="l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START TRANSACTION -&gt; LOCK (FOR UPDATE) -&gt; COMMIT/ROLLBACK.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Intellig</a:t>
            </a: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ent Audit: 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JSON Storage (Old_State vs New_State).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Soft Delete: 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Preserving history with deleted_at.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74789" y="8976403"/>
            <a:ext cx="3697691" cy="1139147"/>
          </a:xfrm>
          <a:custGeom>
            <a:avLst/>
            <a:gdLst/>
            <a:ahLst/>
            <a:cxnLst/>
            <a:rect r="r" b="b" t="t" l="l"/>
            <a:pathLst>
              <a:path h="1139147" w="3697691">
                <a:moveTo>
                  <a:pt x="0" y="0"/>
                </a:moveTo>
                <a:lnTo>
                  <a:pt x="3697691" y="0"/>
                </a:lnTo>
                <a:lnTo>
                  <a:pt x="3697691" y="1139147"/>
                </a:lnTo>
                <a:lnTo>
                  <a:pt x="0" y="1139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056" t="-33681" r="-65210" b="-84715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674" y="8436068"/>
            <a:ext cx="1711752" cy="1869982"/>
          </a:xfrm>
          <a:custGeom>
            <a:avLst/>
            <a:gdLst/>
            <a:ahLst/>
            <a:cxnLst/>
            <a:rect r="r" b="b" t="t" l="l"/>
            <a:pathLst>
              <a:path h="1869982" w="1711752">
                <a:moveTo>
                  <a:pt x="0" y="0"/>
                </a:moveTo>
                <a:lnTo>
                  <a:pt x="1711752" y="0"/>
                </a:lnTo>
                <a:lnTo>
                  <a:pt x="1711752" y="1869982"/>
                </a:lnTo>
                <a:lnTo>
                  <a:pt x="0" y="1869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61856" y="4015528"/>
            <a:ext cx="5558059" cy="4883800"/>
          </a:xfrm>
          <a:custGeom>
            <a:avLst/>
            <a:gdLst/>
            <a:ahLst/>
            <a:cxnLst/>
            <a:rect r="r" b="b" t="t" l="l"/>
            <a:pathLst>
              <a:path h="4883800" w="5558059">
                <a:moveTo>
                  <a:pt x="0" y="0"/>
                </a:moveTo>
                <a:lnTo>
                  <a:pt x="5558059" y="0"/>
                </a:lnTo>
                <a:lnTo>
                  <a:pt x="5558059" y="4883801"/>
                </a:lnTo>
                <a:lnTo>
                  <a:pt x="0" y="4883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553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21516" y="580316"/>
            <a:ext cx="14244969" cy="203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7002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ADVANCED TECHNICAL IMPLEMENTATION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876337" y="-9704873"/>
            <a:ext cx="30223868" cy="21467147"/>
          </a:xfrm>
          <a:custGeom>
            <a:avLst/>
            <a:gdLst/>
            <a:ahLst/>
            <a:cxnLst/>
            <a:rect r="r" b="b" t="t" l="l"/>
            <a:pathLst>
              <a:path h="21467147" w="30223868">
                <a:moveTo>
                  <a:pt x="0" y="0"/>
                </a:moveTo>
                <a:lnTo>
                  <a:pt x="30223868" y="0"/>
                </a:lnTo>
                <a:lnTo>
                  <a:pt x="30223868" y="21467146"/>
                </a:lnTo>
                <a:lnTo>
                  <a:pt x="0" y="21467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6835" y="2192789"/>
            <a:ext cx="11026393" cy="856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Security: </a:t>
            </a:r>
          </a:p>
          <a:p>
            <a:pPr algn="l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Principle of Least Privilege.</a:t>
            </a:r>
          </a:p>
          <a:p>
            <a:pPr algn="l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Receptionist: Operational access.</a:t>
            </a:r>
          </a:p>
          <a:p>
            <a:pPr algn="l" marL="949957" indent="-474979" lvl="1">
              <a:lnSpc>
                <a:spcPts val="6159"/>
              </a:lnSpc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Auditor: Read-only access.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Stress T</a:t>
            </a: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est Results: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1,200 Guests / 1,000 Reservations generated via Script.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Execution time: &lt; 5 seconds.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Conclusion: </a:t>
            </a:r>
          </a:p>
          <a:p>
            <a:pPr algn="l" marL="949957" indent="-474979" lvl="1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399" i="true" spc="35">
                <a:solidFill>
                  <a:srgbClr val="FFFFFF"/>
                </a:solidFill>
                <a:latin typeface="TT Chocolates Bold Italics"/>
                <a:ea typeface="TT Chocolates Bold Italics"/>
                <a:cs typeface="TT Chocolates Bold Italics"/>
                <a:sym typeface="TT Chocolates Bold Italics"/>
              </a:rPr>
              <a:t>Scalable, secure, and production-ready.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74789" y="8976403"/>
            <a:ext cx="3697691" cy="1139147"/>
          </a:xfrm>
          <a:custGeom>
            <a:avLst/>
            <a:gdLst/>
            <a:ahLst/>
            <a:cxnLst/>
            <a:rect r="r" b="b" t="t" l="l"/>
            <a:pathLst>
              <a:path h="1139147" w="3697691">
                <a:moveTo>
                  <a:pt x="0" y="0"/>
                </a:moveTo>
                <a:lnTo>
                  <a:pt x="3697691" y="0"/>
                </a:lnTo>
                <a:lnTo>
                  <a:pt x="3697691" y="1139147"/>
                </a:lnTo>
                <a:lnTo>
                  <a:pt x="0" y="1139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056" t="-33681" r="-65210" b="-8471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129" y="0"/>
            <a:ext cx="1652790" cy="1805569"/>
          </a:xfrm>
          <a:custGeom>
            <a:avLst/>
            <a:gdLst/>
            <a:ahLst/>
            <a:cxnLst/>
            <a:rect r="r" b="b" t="t" l="l"/>
            <a:pathLst>
              <a:path h="1805569" w="1652790">
                <a:moveTo>
                  <a:pt x="0" y="0"/>
                </a:moveTo>
                <a:lnTo>
                  <a:pt x="1652790" y="0"/>
                </a:lnTo>
                <a:lnTo>
                  <a:pt x="1652790" y="1805569"/>
                </a:lnTo>
                <a:lnTo>
                  <a:pt x="0" y="1805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12403" y="3372555"/>
            <a:ext cx="6724773" cy="3962098"/>
          </a:xfrm>
          <a:custGeom>
            <a:avLst/>
            <a:gdLst/>
            <a:ahLst/>
            <a:cxnLst/>
            <a:rect r="r" b="b" t="t" l="l"/>
            <a:pathLst>
              <a:path h="3962098" w="6724773">
                <a:moveTo>
                  <a:pt x="0" y="0"/>
                </a:moveTo>
                <a:lnTo>
                  <a:pt x="6724772" y="0"/>
                </a:lnTo>
                <a:lnTo>
                  <a:pt x="6724772" y="3962098"/>
                </a:lnTo>
                <a:lnTo>
                  <a:pt x="0" y="3962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295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8124" y="646614"/>
            <a:ext cx="15751751" cy="226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1"/>
              </a:lnSpc>
            </a:pPr>
            <a:r>
              <a:rPr lang="en-US" sz="7702">
                <a:solidFill>
                  <a:srgbClr val="FFFFFF"/>
                </a:solidFill>
                <a:latin typeface="Roller"/>
                <a:ea typeface="Roller"/>
                <a:cs typeface="Roller"/>
                <a:sym typeface="Roller"/>
              </a:rPr>
              <a:t>SECURITY, ROLES &amp; STRESS TESTING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DAG51hXX-LA</dc:identifier>
  <dcterms:modified xsi:type="dcterms:W3CDTF">2011-08-01T06:04:30Z</dcterms:modified>
  <cp:revision>1</cp:revision>
  <dc:title>DATABASE</dc:title>
</cp:coreProperties>
</file>